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2147377729" r:id="rId6"/>
    <p:sldId id="2147377732" r:id="rId7"/>
    <p:sldId id="2147377733" r:id="rId8"/>
    <p:sldId id="214737773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5" d="100"/>
          <a:sy n="105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714DD8A6-567F-49E0-9E70-739CD4D37FA8}"/>
    <pc:docChg chg="modSld modMainMaster">
      <pc:chgData name="Haris Zisimopoulos" userId="b25c0fab-12cb-423d-a4aa-23cb9ecb5291" providerId="ADAL" clId="{714DD8A6-567F-49E0-9E70-739CD4D37FA8}" dt="2023-06-02T12:44:20.411" v="9" actId="20577"/>
      <pc:docMkLst>
        <pc:docMk/>
      </pc:docMkLst>
      <pc:sldChg chg="modSp mod">
        <pc:chgData name="Haris Zisimopoulos" userId="b25c0fab-12cb-423d-a4aa-23cb9ecb5291" providerId="ADAL" clId="{714DD8A6-567F-49E0-9E70-739CD4D37FA8}" dt="2023-06-02T12:38:16.245" v="0" actId="6549"/>
        <pc:sldMkLst>
          <pc:docMk/>
          <pc:sldMk cId="0" sldId="341"/>
        </pc:sldMkLst>
        <pc:spChg chg="mod">
          <ac:chgData name="Haris Zisimopoulos" userId="b25c0fab-12cb-423d-a4aa-23cb9ecb5291" providerId="ADAL" clId="{714DD8A6-567F-49E0-9E70-739CD4D37FA8}" dt="2023-06-02T12:38:16.245" v="0" actId="6549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Haris Zisimopoulos" userId="b25c0fab-12cb-423d-a4aa-23cb9ecb5291" providerId="ADAL" clId="{714DD8A6-567F-49E0-9E70-739CD4D37FA8}" dt="2023-06-02T12:38:49.950" v="4" actId="207"/>
        <pc:sldMkLst>
          <pc:docMk/>
          <pc:sldMk cId="2171290233" sldId="2147377729"/>
        </pc:sldMkLst>
        <pc:spChg chg="mod">
          <ac:chgData name="Haris Zisimopoulos" userId="b25c0fab-12cb-423d-a4aa-23cb9ecb5291" providerId="ADAL" clId="{714DD8A6-567F-49E0-9E70-739CD4D37FA8}" dt="2023-06-02T12:38:49.950" v="4" actId="207"/>
          <ac:spMkLst>
            <pc:docMk/>
            <pc:sldMk cId="2171290233" sldId="2147377729"/>
            <ac:spMk id="2" creationId="{B6010D5F-4976-D423-8C1A-7126DDA457C7}"/>
          </ac:spMkLst>
        </pc:spChg>
        <pc:spChg chg="mod">
          <ac:chgData name="Haris Zisimopoulos" userId="b25c0fab-12cb-423d-a4aa-23cb9ecb5291" providerId="ADAL" clId="{714DD8A6-567F-49E0-9E70-739CD4D37FA8}" dt="2023-06-02T12:38:24.371" v="1" actId="13926"/>
          <ac:spMkLst>
            <pc:docMk/>
            <pc:sldMk cId="2171290233" sldId="2147377729"/>
            <ac:spMk id="3" creationId="{149E2552-B054-EBC7-AC86-5F2CCE474D89}"/>
          </ac:spMkLst>
        </pc:spChg>
      </pc:sldChg>
      <pc:sldChg chg="modSp mod">
        <pc:chgData name="Haris Zisimopoulos" userId="b25c0fab-12cb-423d-a4aa-23cb9ecb5291" providerId="ADAL" clId="{714DD8A6-567F-49E0-9E70-739CD4D37FA8}" dt="2023-06-02T12:41:04.004" v="5"/>
        <pc:sldMkLst>
          <pc:docMk/>
          <pc:sldMk cId="11441978" sldId="2147377732"/>
        </pc:sldMkLst>
        <pc:spChg chg="mod">
          <ac:chgData name="Haris Zisimopoulos" userId="b25c0fab-12cb-423d-a4aa-23cb9ecb5291" providerId="ADAL" clId="{714DD8A6-567F-49E0-9E70-739CD4D37FA8}" dt="2023-06-02T12:41:04.004" v="5"/>
          <ac:spMkLst>
            <pc:docMk/>
            <pc:sldMk cId="11441978" sldId="2147377732"/>
            <ac:spMk id="2" creationId="{D28E76E0-DB20-C02D-4B3E-5372A831D958}"/>
          </ac:spMkLst>
        </pc:spChg>
      </pc:sldChg>
      <pc:sldMasterChg chg="modSp mod">
        <pc:chgData name="Haris Zisimopoulos" userId="b25c0fab-12cb-423d-a4aa-23cb9ecb5291" providerId="ADAL" clId="{714DD8A6-567F-49E0-9E70-739CD4D37FA8}" dt="2023-06-02T12:44:20.411" v="9" actId="20577"/>
        <pc:sldMasterMkLst>
          <pc:docMk/>
          <pc:sldMasterMk cId="0" sldId="2147485146"/>
        </pc:sldMasterMkLst>
        <pc:spChg chg="mod">
          <ac:chgData name="Haris Zisimopoulos" userId="b25c0fab-12cb-423d-a4aa-23cb9ecb5291" providerId="ADAL" clId="{714DD8A6-567F-49E0-9E70-739CD4D37FA8}" dt="2023-06-02T12:44:20.411" v="9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8246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SWS-230056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2" y="1600581"/>
            <a:ext cx="9308592" cy="2852737"/>
          </a:xfrm>
        </p:spPr>
        <p:txBody>
          <a:bodyPr/>
          <a:lstStyle/>
          <a:p>
            <a:pPr eaLnBrk="1" hangingPunct="1"/>
            <a:r>
              <a:rPr lang="en-GB" altLang="en-US" sz="5800" dirty="0"/>
              <a:t>Data Collection for RAN Offline Model Training</a:t>
            </a:r>
            <a:br>
              <a:rPr lang="en-GB" altLang="en-US" dirty="0"/>
            </a:br>
            <a:r>
              <a:rPr lang="en-GB" altLang="en-US" sz="3200" dirty="0"/>
              <a:t>SA aspects</a:t>
            </a:r>
            <a:endParaRPr lang="en-GB" altLang="en-US" sz="32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50392" y="504710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Qualcomm Incorporated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98" y="1303270"/>
            <a:ext cx="6127569" cy="5128447"/>
          </a:xfrm>
        </p:spPr>
        <p:txBody>
          <a:bodyPr>
            <a:normAutofit/>
          </a:bodyPr>
          <a:lstStyle/>
          <a:p>
            <a:r>
              <a:rPr lang="en-US" sz="2400" dirty="0"/>
              <a:t>Based on RAN1#112 agreement, the model training can be performed at the UE-side or neutral site. </a:t>
            </a:r>
            <a:endParaRPr lang="en-US" sz="2000" dirty="0"/>
          </a:p>
          <a:p>
            <a:pPr>
              <a:spcAft>
                <a:spcPts val="0"/>
              </a:spcAft>
            </a:pPr>
            <a:r>
              <a:rPr lang="en-US" sz="2400" dirty="0"/>
              <a:t>Motivation</a:t>
            </a:r>
          </a:p>
          <a:p>
            <a:pPr lvl="1">
              <a:spcAft>
                <a:spcPts val="0"/>
              </a:spcAft>
            </a:pPr>
            <a:r>
              <a:rPr lang="en-US" altLang="ja-JP" sz="2000" dirty="0"/>
              <a:t>The training cannot practically happen in the UE for the lack of training environment including but not limited to availability of data, data storage capacity, computational capacity, and compilation capabilities. </a:t>
            </a:r>
          </a:p>
          <a:p>
            <a:pPr lvl="1"/>
            <a:r>
              <a:rPr lang="en-US" altLang="ja-JP" sz="2000" dirty="0"/>
              <a:t>RAN2 has agreed that only offline training is supported in Rel-18.</a:t>
            </a:r>
            <a:endParaRPr lang="en-US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RAN2 is not the right place to discuss system level solutions: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SA2 is the natural places for such system level designs and architecture discussions.</a:t>
            </a:r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106" y="391013"/>
            <a:ext cx="11432977" cy="590931"/>
          </a:xfrm>
        </p:spPr>
        <p:txBody>
          <a:bodyPr/>
          <a:lstStyle/>
          <a:p>
            <a:r>
              <a:rPr lang="en-US" sz="3600" dirty="0"/>
              <a:t>Summary of RAN1/2 discussions on Model Training for UEs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C3B6994-DA5A-E88E-2760-0667BBECA53C}"/>
              </a:ext>
            </a:extLst>
          </p:cNvPr>
          <p:cNvGrpSpPr/>
          <p:nvPr/>
        </p:nvGrpSpPr>
        <p:grpSpPr>
          <a:xfrm>
            <a:off x="6456948" y="1303270"/>
            <a:ext cx="5639316" cy="3124351"/>
            <a:chOff x="2642531" y="2265796"/>
            <a:chExt cx="6269374" cy="344978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CCBDD2-8B61-762B-AF3C-45D804C6B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2531" y="2265796"/>
              <a:ext cx="6269374" cy="3449782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844DC9D-7388-D6D0-B0A1-EA6DF2E2268A}"/>
                </a:ext>
              </a:extLst>
            </p:cNvPr>
            <p:cNvSpPr/>
            <p:nvPr/>
          </p:nvSpPr>
          <p:spPr>
            <a:xfrm>
              <a:off x="6898106" y="3352800"/>
              <a:ext cx="1764631" cy="489284"/>
            </a:xfrm>
            <a:prstGeom prst="roundRect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dirty="0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4E57CEC-967C-54DB-8DE8-3C70B3F30A24}"/>
                </a:ext>
              </a:extLst>
            </p:cNvPr>
            <p:cNvSpPr/>
            <p:nvPr/>
          </p:nvSpPr>
          <p:spPr>
            <a:xfrm>
              <a:off x="6898107" y="3970421"/>
              <a:ext cx="1764631" cy="176462"/>
            </a:xfrm>
            <a:prstGeom prst="roundRect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6000"/>
                </a:lnSpc>
              </a:pPr>
              <a:endParaRPr lang="en-US" dirty="0" err="1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F3F97FF-6913-E9A6-8BA7-CA36ADD97C1B}"/>
              </a:ext>
            </a:extLst>
          </p:cNvPr>
          <p:cNvSpPr txBox="1"/>
          <p:nvPr/>
        </p:nvSpPr>
        <p:spPr>
          <a:xfrm>
            <a:off x="6456948" y="4762919"/>
            <a:ext cx="54151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highlight>
                  <a:srgbClr val="FFFF00"/>
                </a:highlight>
              </a:rPr>
              <a:t>RAN2#121bis-e agreement:</a:t>
            </a:r>
          </a:p>
          <a:p>
            <a:r>
              <a:rPr lang="en-US" altLang="ja-JP" sz="1200" b="1" dirty="0"/>
              <a:t>“R2 will deprioritize aspects of on-line/real-time training for the whole SI (unless R1 identifies that it is needed for one of the studied use cases).” </a:t>
            </a:r>
          </a:p>
          <a:p>
            <a:pPr lvl="1">
              <a:spcAft>
                <a:spcPts val="0"/>
              </a:spcAft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8E76E0-DB20-C02D-4B3E-5372A831D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537" y="1636776"/>
            <a:ext cx="11432977" cy="5128447"/>
          </a:xfrm>
        </p:spPr>
        <p:txBody>
          <a:bodyPr/>
          <a:lstStyle/>
          <a:p>
            <a:r>
              <a:rPr lang="en-US" dirty="0"/>
              <a:t>“UE-side model” and “UE-part of two-sided models”</a:t>
            </a:r>
          </a:p>
          <a:p>
            <a:pPr lvl="1"/>
            <a:r>
              <a:rPr lang="en-US" dirty="0"/>
              <a:t>Refer to models </a:t>
            </a:r>
            <a:r>
              <a:rPr lang="en-GB" dirty="0"/>
              <a:t>designed for performing inference at the UE/device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r>
              <a:rPr lang="en-US" dirty="0"/>
              <a:t>“UE-side training location” is a training entity under the control of the UE vendor.</a:t>
            </a:r>
          </a:p>
          <a:p>
            <a:pPr lvl="1"/>
            <a:r>
              <a:rPr lang="en-US" dirty="0"/>
              <a:t>It is NOT training at the UE device.</a:t>
            </a:r>
          </a:p>
          <a:p>
            <a:endParaRPr lang="en-US" dirty="0"/>
          </a:p>
          <a:p>
            <a:r>
              <a:rPr lang="en-US" dirty="0"/>
              <a:t>“Neutral site training location” is a neutral training entity that is not under the control of the UE vendor or network vendors.</a:t>
            </a:r>
          </a:p>
          <a:p>
            <a:pPr lvl="1"/>
            <a:r>
              <a:rPr lang="en-US" dirty="0"/>
              <a:t>The “neutral entity” can be an operator or any third-party authorized and monitored by the operator, able to train models for a particular UE.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7F66DF-0D67-A0A2-0C70-02532E5F4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</p:spPr>
        <p:txBody>
          <a:bodyPr/>
          <a:lstStyle/>
          <a:p>
            <a:r>
              <a:rPr lang="en-US" dirty="0"/>
              <a:t>RAN defined terminology</a:t>
            </a:r>
          </a:p>
        </p:txBody>
      </p:sp>
    </p:spTree>
    <p:extLst>
      <p:ext uri="{BB962C8B-B14F-4D97-AF65-F5344CB8AC3E}">
        <p14:creationId xmlns:p14="http://schemas.microsoft.com/office/powerpoint/2010/main" val="11441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6BBBC2-9A4B-90EA-4C2D-CDE263832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US" altLang="ja-JP" dirty="0"/>
              <a:t>For offline model training at the UE-side </a:t>
            </a:r>
            <a:r>
              <a:rPr lang="en-GB" altLang="ja-JP" dirty="0"/>
              <a:t>and neutral site</a:t>
            </a:r>
            <a:r>
              <a:rPr lang="en-US" altLang="ja-JP" dirty="0"/>
              <a:t>, the data collection solution should: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ja-JP" dirty="0"/>
              <a:t>Allow data to reach “the UE-side or a neutral site” (</a:t>
            </a:r>
            <a:r>
              <a:rPr lang="en-US" altLang="ja-JP" dirty="0" err="1"/>
              <a:t>ie</a:t>
            </a:r>
            <a:r>
              <a:rPr lang="en-US" altLang="ja-JP" dirty="0"/>
              <a:t> Over The Top)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ja-JP" dirty="0"/>
              <a:t>Collect a large amount of data, sufficient for model generalization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ja-JP" dirty="0"/>
              <a:t>Collect non-standardized data, to develop different models for different UE internal conditions (e.g. UE computational / memory resource constraints, doppler, etc.) </a:t>
            </a:r>
            <a:endParaRPr lang="en-GB" altLang="ja-JP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altLang="ja-JP" dirty="0"/>
          </a:p>
          <a:p>
            <a:r>
              <a:rPr lang="en-GB" altLang="ja-JP" dirty="0">
                <a:solidFill>
                  <a:srgbClr val="0000FF"/>
                </a:solidFill>
              </a:rPr>
              <a:t>An SA2 defined framework of “UE data collection” is more flexible while maintaining operator’s capability to </a:t>
            </a:r>
            <a:r>
              <a:rPr lang="en-US" altLang="ja-JP" dirty="0">
                <a:solidFill>
                  <a:srgbClr val="0000FF"/>
                </a:solidFill>
              </a:rPr>
              <a:t>authorize and monitor the data collection, </a:t>
            </a:r>
            <a:r>
              <a:rPr lang="en-GB" altLang="ja-JP" dirty="0">
                <a:solidFill>
                  <a:srgbClr val="0000FF"/>
                </a:solidFill>
              </a:rPr>
              <a:t>and therefore better suited for that purpose</a:t>
            </a:r>
          </a:p>
          <a:p>
            <a:endParaRPr kumimoji="1" lang="ja-JP" alt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EB36B7-1488-88B6-A9AD-564414B9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</p:spPr>
        <p:txBody>
          <a:bodyPr/>
          <a:lstStyle/>
          <a:p>
            <a:r>
              <a:rPr kumimoji="1" lang="en-US" altLang="ja-JP" dirty="0"/>
              <a:t>RAN requirements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43149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1426465"/>
            <a:ext cx="11286536" cy="5058226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0"/>
              </a:spcAft>
            </a:pPr>
            <a:endParaRPr lang="en-US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Proposal 1: SA2 to study a standard data collection solution that enables an offline model training at the UE-side or a neutral-site in Rel-19.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en-US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Proposal 2: The standard data collection solution shall: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Terminate at a network server allowing data to reach “the UE-side or a neutral site”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Be capable of collecting a large amount of data sufficient for model generalization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Be capable of collecting non-standardized data, to develop different models for different UE internal conditions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538" y="334969"/>
            <a:ext cx="11432977" cy="1311128"/>
          </a:xfrm>
        </p:spPr>
        <p:txBody>
          <a:bodyPr/>
          <a:lstStyle/>
          <a:p>
            <a:r>
              <a:rPr lang="en-US" dirty="0"/>
              <a:t>Data collection requirements for RAN offline </a:t>
            </a:r>
            <a:r>
              <a:rPr lang="en-US"/>
              <a:t>model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737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8516</TotalTime>
  <Words>454</Words>
  <Application>Microsoft Office PowerPoint</Application>
  <PresentationFormat>Widescreen</PresentationFormat>
  <Paragraphs>37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Microsoft Sans Serif</vt:lpstr>
      <vt:lpstr>Qualcomm Office Regular</vt:lpstr>
      <vt:lpstr>Qualcomm Regular</vt:lpstr>
      <vt:lpstr>Times New Roman</vt:lpstr>
      <vt:lpstr>Office Theme</vt:lpstr>
      <vt:lpstr>Data Collection for RAN Offline Model Training SA aspects</vt:lpstr>
      <vt:lpstr>Summary of RAN1/2 discussions on Model Training for UEs</vt:lpstr>
      <vt:lpstr>RAN defined terminology</vt:lpstr>
      <vt:lpstr>RAN requirements</vt:lpstr>
      <vt:lpstr>Data collection requirements for RAN offline model training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Haris Zisimopoulos</cp:lastModifiedBy>
  <cp:revision>612</cp:revision>
  <dcterms:created xsi:type="dcterms:W3CDTF">2010-02-05T13:52:04Z</dcterms:created>
  <dcterms:modified xsi:type="dcterms:W3CDTF">2023-06-02T12:44:28Z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